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sldIdLst>
    <p:sldId id="256" r:id="rId2"/>
    <p:sldId id="318" r:id="rId3"/>
    <p:sldId id="320" r:id="rId4"/>
    <p:sldId id="319" r:id="rId5"/>
    <p:sldId id="340" r:id="rId6"/>
    <p:sldId id="265" r:id="rId7"/>
    <p:sldId id="321" r:id="rId8"/>
    <p:sldId id="329" r:id="rId9"/>
    <p:sldId id="335" r:id="rId10"/>
    <p:sldId id="336" r:id="rId11"/>
    <p:sldId id="266" r:id="rId12"/>
    <p:sldId id="323" r:id="rId13"/>
    <p:sldId id="368" r:id="rId14"/>
    <p:sldId id="269" r:id="rId15"/>
    <p:sldId id="270" r:id="rId16"/>
    <p:sldId id="271" r:id="rId17"/>
    <p:sldId id="324" r:id="rId18"/>
    <p:sldId id="332" r:id="rId19"/>
    <p:sldId id="333" r:id="rId20"/>
    <p:sldId id="338" r:id="rId21"/>
    <p:sldId id="341" r:id="rId22"/>
    <p:sldId id="339" r:id="rId23"/>
    <p:sldId id="274" r:id="rId24"/>
    <p:sldId id="275" r:id="rId25"/>
    <p:sldId id="276" r:id="rId26"/>
    <p:sldId id="277" r:id="rId27"/>
    <p:sldId id="278" r:id="rId28"/>
    <p:sldId id="325" r:id="rId29"/>
    <p:sldId id="326" r:id="rId30"/>
    <p:sldId id="328" r:id="rId31"/>
    <p:sldId id="280" r:id="rId32"/>
    <p:sldId id="282" r:id="rId33"/>
    <p:sldId id="283" r:id="rId34"/>
    <p:sldId id="284" r:id="rId35"/>
    <p:sldId id="317" r:id="rId36"/>
    <p:sldId id="285" r:id="rId37"/>
    <p:sldId id="292" r:id="rId38"/>
    <p:sldId id="293" r:id="rId39"/>
    <p:sldId id="367" r:id="rId40"/>
    <p:sldId id="366" r:id="rId41"/>
    <p:sldId id="370" r:id="rId42"/>
    <p:sldId id="345" r:id="rId43"/>
    <p:sldId id="346" r:id="rId44"/>
    <p:sldId id="281" r:id="rId45"/>
    <p:sldId id="351" r:id="rId46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77" d="100"/>
          <a:sy n="77" d="100"/>
        </p:scale>
        <p:origin x="10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F49C1-87EA-43A9-BF68-DE80C0AC487B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90294-CAC7-49C0-AAE7-25B9A33114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25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556481-5C2F-4D87-9F25-C0CABA1D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DB6D-14F2-4D26-B2E8-C5F6FF30955B}" type="datetime1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2CCBE0-37CC-4B68-B4FA-8A999DD0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8FC017-A2F0-4AD9-AAEB-B2C2B405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46238-DB38-44D5-BEB0-88B83F8C06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618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419A1A-52B3-4911-BA0C-BC400F72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7958-FE59-43B1-A0CE-3E048E072827}" type="datetime1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678487-03B0-49C9-9EED-9792015C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2B8F98-0F3C-4190-83B9-6D507FDC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1324E-93EB-4013-8137-4B9D7140550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657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0AE593-3173-4147-A194-EAB9408A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558F-5A05-4468-B44B-F06418E12ACD}" type="datetime1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0D8D52-529A-4A36-98AF-297DD3B8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261557-1611-4AB9-8262-352CB11C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C4B1B-5C1E-47F5-BBF4-EB99D30971F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640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D178E6-3A81-493C-9E33-251E4913A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EB9F-1531-4D29-98E6-DE12471AF13C}" type="datetime1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78F236-512A-4EF8-B3FF-BFA7B843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B97120-E9EB-4B7B-88E1-6ADD1FEA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96C89-2E50-48EF-AC39-A9C0AAA54D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819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AF8B1C-1B31-4982-96A9-F2A3E095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8477-7355-4D21-B58D-61C7F1187653}" type="datetime1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CAEEAE-42A4-4CFF-B353-F44B33BF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EC1B75-8E2C-4B96-AB27-3397F4CF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B2C53-4C3E-4635-A835-02B942946D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830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E7761EA-924B-4C02-9D9A-4E3557FB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7DBE-3D6D-4942-BADC-299E77B89CAF}" type="datetime1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C5918D0-8DF9-4BCC-8F8C-D89C44B9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D48628C-2D1C-4041-9E24-A6DB5656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B5964-6676-4F9F-8F26-E44E028828E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52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6591D946-9380-43A2-90E0-98747B28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42B8-BD43-43A9-86F2-23D6AC4C2864}" type="datetime1">
              <a:rPr lang="it-IT" smtClean="0"/>
              <a:t>21/10/2020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1481A15D-1E44-44F3-BA26-6FCEE5C1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FC1E71DA-C028-44F2-BB76-78A6756B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1AC8E-6EEA-42AC-AD66-89989E48F1E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34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362D272D-5D9A-4DA3-81AF-BA994B63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B835-5655-4348-A7F8-2308F63D7AE7}" type="datetime1">
              <a:rPr lang="it-IT" smtClean="0"/>
              <a:t>21/10/2020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A097436A-04D0-44E6-A26F-1DB7EAF0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EEAA3C23-65B7-4881-A6A9-009E86E0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2E07E-6B34-4504-BCDD-8399D7102A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652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2B23784E-0281-4DE1-AF75-D80C7EA9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5A4D7-A8A3-4B65-B8AC-BDBB50B718E4}" type="datetime1">
              <a:rPr lang="it-IT" smtClean="0"/>
              <a:t>21/10/2020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4512D9EE-4A5E-4515-AA35-373E4107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1378C6D5-AA2A-4F70-BE23-BEB2B575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63291-9F5D-46CA-AC08-F98D2BC2FE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42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FAEE31D-3307-44CE-A7A2-34BD7A9D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A755-105B-4452-86B6-2D621B13A734}" type="datetime1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9D741D2-4069-4211-83AD-3520671D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9331467-0C10-47D1-83E3-1380BFE6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926CF-A1BB-4C9F-BF50-61963A786AD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531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B16A4C9-B6FD-4388-A9E9-96B38943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5AD0-F8AF-4727-B364-068AE80F0B22}" type="datetime1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11C5277F-DEDD-4FAC-9FA4-FD0CFECA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CAB0BF5-2C38-427C-9825-00FBAB10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6294B-9151-48A0-974C-28BF75330D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976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78C74358-4BBD-4D6A-9022-D9677E40C4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C03E18CB-830B-4831-93D5-3E1323F1F1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FDAAFB-868C-451F-AC12-2CEC76ED6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2B7DF3-6965-43FC-A016-336622A59F1E}" type="datetime1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CE3696-0F7A-428E-A6EB-D46EE7608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A2D82F-121F-4D69-8B86-6AB9C1470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AFC655FF-DD97-42CB-B445-C41887DE68D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ivefeeds.com/covid-19-white-house-again-refuses-to-disclose-trumps-last-negative-coronavirus-test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micuba.altervista.org/blog/?p=12345" TargetMode="Externa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ricerca.repubblica.it/repubblica/archivio/repubblica/2012/06/28/sono-uguale-voi-quel-volto-bianco-accanto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ilpost.it/2013/09/12/jesse-owens-hitler-olimpiadi-berlin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iff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>
            <a:extLst>
              <a:ext uri="{FF2B5EF4-FFF2-40B4-BE49-F238E27FC236}">
                <a16:creationId xmlns:a16="http://schemas.microsoft.com/office/drawing/2014/main" id="{14C0CB1B-5403-4DDC-B3C3-71A051349D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3. Uso politico del corpo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16DA7EC-16DF-4DC0-AC94-37A98E8F9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A813B87-FD67-40A2-9A13-A9F23AB2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6238-DB38-44D5-BEB0-88B83F8C06E8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C7D65760-3793-489C-B4A0-83DBCD58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Maria Antonietta</a:t>
            </a:r>
          </a:p>
        </p:txBody>
      </p:sp>
      <p:pic>
        <p:nvPicPr>
          <p:cNvPr id="11267" name="Segnaposto contenuto 3" descr="maria-antonietta-maria-gasoline-notte-milano-zero.jpg">
            <a:extLst>
              <a:ext uri="{FF2B5EF4-FFF2-40B4-BE49-F238E27FC236}">
                <a16:creationId xmlns:a16="http://schemas.microsoft.com/office/drawing/2014/main" id="{3B5271FB-7D61-4116-98FF-6616E7E0CF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6200" y="1600200"/>
            <a:ext cx="4318000" cy="4997450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90353D1-33A6-419C-83FA-DF7A41CC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321D964-1BFE-4215-B441-6979B2EA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10</a:t>
            </a:fld>
            <a:endParaRPr lang="it-IT" alt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1A5EE100-6A5B-482C-9EB0-D68445FA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Il corpo mediale del leader</a:t>
            </a:r>
          </a:p>
        </p:txBody>
      </p:sp>
      <p:sp>
        <p:nvSpPr>
          <p:cNvPr id="12291" name="Segnaposto contenuto 2">
            <a:extLst>
              <a:ext uri="{FF2B5EF4-FFF2-40B4-BE49-F238E27FC236}">
                <a16:creationId xmlns:a16="http://schemas.microsoft.com/office/drawing/2014/main" id="{D930A7A5-27F2-48DE-9E96-87B399A2F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Saggio di F. Boni</a:t>
            </a:r>
          </a:p>
          <a:p>
            <a:pPr eaLnBrk="1" hangingPunct="1"/>
            <a:r>
              <a:rPr lang="it-IT" altLang="it-IT"/>
              <a:t> I media, attraverso l’esposizione ravvicinata del corpo dei rappresentanti del potere, li hanno desacralizzati</a:t>
            </a:r>
          </a:p>
          <a:p>
            <a:pPr eaLnBrk="1" hangingPunct="1"/>
            <a:r>
              <a:rPr lang="it-IT" altLang="it-IT"/>
              <a:t>Incidenti del corpo: la caduta che fa ridere</a:t>
            </a:r>
          </a:p>
          <a:p>
            <a:pPr eaLnBrk="1" hangingPunct="1"/>
            <a:r>
              <a:rPr lang="it-IT" altLang="it-IT"/>
              <a:t>Limiti grotteschi del corpo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08AC537-DF54-4BBE-8B3D-61963369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49119A-18F9-427E-A5BA-041EB2BB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11</a:t>
            </a:fld>
            <a:endParaRPr lang="it-IT" alt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12997899-D078-4D07-A6B5-DB4F41A8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La bandana di Berlusconi (2004)</a:t>
            </a:r>
          </a:p>
        </p:txBody>
      </p:sp>
      <p:pic>
        <p:nvPicPr>
          <p:cNvPr id="14339" name="Segnaposto contenuto 3" descr="p01jwqdv.jpg">
            <a:extLst>
              <a:ext uri="{FF2B5EF4-FFF2-40B4-BE49-F238E27FC236}">
                <a16:creationId xmlns:a16="http://schemas.microsoft.com/office/drawing/2014/main" id="{FE6996EF-8EEB-4BA7-ACA7-1C05A16AD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0800" y="2033588"/>
            <a:ext cx="6502400" cy="3657600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6A00223-1CB8-478B-8EC3-8E641642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14D1B5E-99ED-465A-B664-69AB7568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12</a:t>
            </a:fld>
            <a:endParaRPr lang="it-IT" alt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068B782-4608-41F3-A694-D990B0A4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Uso politico della malattia: Trump e il covid 19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001D30-DBB5-439E-8305-EAA25608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7184" y="6536267"/>
            <a:ext cx="3669631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Sociologia delle culture 2020-21 - SSS</a:t>
            </a:r>
          </a:p>
        </p:txBody>
      </p:sp>
      <p:pic>
        <p:nvPicPr>
          <p:cNvPr id="10" name="Immagine 9" descr="Immagine che contiene persona, tuta, abbigliamento, cravatta&#10;&#10;Descrizione generata automaticamente">
            <a:extLst>
              <a:ext uri="{FF2B5EF4-FFF2-40B4-BE49-F238E27FC236}">
                <a16:creationId xmlns:a16="http://schemas.microsoft.com/office/drawing/2014/main" id="{3D1332D7-A317-4D29-BA17-7C3C68F04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222" r="35652"/>
          <a:stretch/>
        </p:blipFill>
        <p:spPr>
          <a:xfrm>
            <a:off x="238226" y="321733"/>
            <a:ext cx="3120339" cy="6214534"/>
          </a:xfrm>
          <a:prstGeom prst="rect">
            <a:avLst/>
          </a:prstGeom>
        </p:spPr>
      </p:pic>
      <p:pic>
        <p:nvPicPr>
          <p:cNvPr id="7" name="Segnaposto contenuto 6" descr="Immagine che contiene abbigliamento&#10;&#10;Descrizione generata automaticamente">
            <a:extLst>
              <a:ext uri="{FF2B5EF4-FFF2-40B4-BE49-F238E27FC236}">
                <a16:creationId xmlns:a16="http://schemas.microsoft.com/office/drawing/2014/main" id="{39F50FB9-CA55-449C-9DEF-AD11DB313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214" b="8214"/>
          <a:stretch/>
        </p:blipFill>
        <p:spPr>
          <a:xfrm>
            <a:off x="3490722" y="299363"/>
            <a:ext cx="5412813" cy="3008188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A524E7-1855-4C3E-A5DE-D2F0FB00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3029" y="6536267"/>
            <a:ext cx="2057400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996C89-2E50-48EF-AC39-A9C0AAA54D72}" type="slidenum">
              <a:rPr lang="en-US" altLang="it-IT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altLang="it-IT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41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86BBA6E2-BCCA-4D33-8138-E07CAB9A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Il corpo che soffre. La “kennedy”</a:t>
            </a:r>
          </a:p>
        </p:txBody>
      </p:sp>
      <p:pic>
        <p:nvPicPr>
          <p:cNvPr id="15363" name="Segnaposto contenuto 3" descr="john_f_200.JPG">
            <a:extLst>
              <a:ext uri="{FF2B5EF4-FFF2-40B4-BE49-F238E27FC236}">
                <a16:creationId xmlns:a16="http://schemas.microsoft.com/office/drawing/2014/main" id="{6EA82AE5-F56A-48D6-8A66-46BBF8338C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9563" y="1600200"/>
            <a:ext cx="3444875" cy="4525963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C252376-9231-4AD7-A2C8-9114EC1F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6F4C56D-994F-4494-984E-1CA115F8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14</a:t>
            </a:fld>
            <a:endParaRPr lang="it-IT" alt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D233578B-888E-4F2E-8089-8397EFDF0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Morte</a:t>
            </a:r>
          </a:p>
        </p:txBody>
      </p:sp>
      <p:pic>
        <p:nvPicPr>
          <p:cNvPr id="16387" name="Segnaposto contenuto 3" descr="kennedy-770x512.jpg">
            <a:extLst>
              <a:ext uri="{FF2B5EF4-FFF2-40B4-BE49-F238E27FC236}">
                <a16:creationId xmlns:a16="http://schemas.microsoft.com/office/drawing/2014/main" id="{14E77B8D-44B8-4895-B79A-443A63E6EE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25538"/>
            <a:ext cx="4464050" cy="2967037"/>
          </a:xfrm>
        </p:spPr>
      </p:pic>
      <p:pic>
        <p:nvPicPr>
          <p:cNvPr id="16388" name="Immagine 4" descr="1372572184-ipad-162-0.jpg">
            <a:extLst>
              <a:ext uri="{FF2B5EF4-FFF2-40B4-BE49-F238E27FC236}">
                <a16:creationId xmlns:a16="http://schemas.microsoft.com/office/drawing/2014/main" id="{E4EB698C-F863-4D51-8BE2-758A28EB4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4076700"/>
            <a:ext cx="454501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asellaDiTesto 5">
            <a:extLst>
              <a:ext uri="{FF2B5EF4-FFF2-40B4-BE49-F238E27FC236}">
                <a16:creationId xmlns:a16="http://schemas.microsoft.com/office/drawing/2014/main" id="{C43B2CE9-5A52-4612-B7B3-0C3FFCCA7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484313"/>
            <a:ext cx="208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Bob Kennedy, L.A. 1968</a:t>
            </a:r>
          </a:p>
        </p:txBody>
      </p:sp>
      <p:sp>
        <p:nvSpPr>
          <p:cNvPr id="16390" name="CasellaDiTesto 6">
            <a:extLst>
              <a:ext uri="{FF2B5EF4-FFF2-40B4-BE49-F238E27FC236}">
                <a16:creationId xmlns:a16="http://schemas.microsoft.com/office/drawing/2014/main" id="{2FC10095-8505-46E1-9F9D-FE2FF8D3A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021388"/>
            <a:ext cx="1871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Aldo Moro, Roma 1978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277B9B5-AB0D-490A-B61D-BBE4C08F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3EEFFE0-6706-4A65-9B81-9D42EA4A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15</a:t>
            </a:fld>
            <a:endParaRPr lang="it-IT" alt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C84EFE-EAD4-443A-A1AC-293BFEFF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Simboli: </a:t>
            </a:r>
            <a:br>
              <a:rPr lang="it-IT" dirty="0"/>
            </a:br>
            <a:r>
              <a:rPr lang="it-IT" dirty="0"/>
              <a:t>il tailleur rosa di Jackie Kennedy</a:t>
            </a:r>
          </a:p>
        </p:txBody>
      </p:sp>
      <p:pic>
        <p:nvPicPr>
          <p:cNvPr id="17411" name="Segnaposto contenuto 3" descr="jackie-kennedy-282943.jpg">
            <a:extLst>
              <a:ext uri="{FF2B5EF4-FFF2-40B4-BE49-F238E27FC236}">
                <a16:creationId xmlns:a16="http://schemas.microsoft.com/office/drawing/2014/main" id="{A555CBFE-6BC3-4DF6-9598-B8F9B299CB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5616575" cy="2522538"/>
          </a:xfrm>
        </p:spPr>
      </p:pic>
      <p:pic>
        <p:nvPicPr>
          <p:cNvPr id="17412" name="Immagine 4" descr="john-kennedy-2.jpg">
            <a:extLst>
              <a:ext uri="{FF2B5EF4-FFF2-40B4-BE49-F238E27FC236}">
                <a16:creationId xmlns:a16="http://schemas.microsoft.com/office/drawing/2014/main" id="{9D69DCF2-6169-42F6-867D-41DCBCDD2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3716338"/>
            <a:ext cx="4868862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9E9EE3-0420-4BE7-B08F-8133233F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4FE597-E86D-43EF-A707-EA771BED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16</a:t>
            </a:fld>
            <a:endParaRPr lang="it-IT" alt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:a16="http://schemas.microsoft.com/office/drawing/2014/main" id="{5B85DD2B-45E6-42FA-AA6D-C1B3E7AB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Il sexgate Clinton/Lewinski</a:t>
            </a:r>
          </a:p>
        </p:txBody>
      </p:sp>
      <p:pic>
        <p:nvPicPr>
          <p:cNvPr id="18435" name="Segnaposto contenuto 5" descr="Bill-Clinton-and-Monica-Lewinski.jpg">
            <a:extLst>
              <a:ext uri="{FF2B5EF4-FFF2-40B4-BE49-F238E27FC236}">
                <a16:creationId xmlns:a16="http://schemas.microsoft.com/office/drawing/2014/main" id="{45EE8D1F-08B8-41E5-8069-5498EF28B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8C3AB39-1F61-4EF7-991B-BD29D2EB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1CF8B66-6623-499C-BB13-9BA4567A2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17</a:t>
            </a:fld>
            <a:endParaRPr lang="it-IT" alt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:a16="http://schemas.microsoft.com/office/drawing/2014/main" id="{DF8E3274-3A47-4AE0-AD33-A5D90529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Elisabetta II</a:t>
            </a:r>
          </a:p>
        </p:txBody>
      </p:sp>
      <p:pic>
        <p:nvPicPr>
          <p:cNvPr id="19459" name="Segnaposto contenuto 3" descr="4e3e9bf5882cefec111c8c03d97f8510.jpg">
            <a:extLst>
              <a:ext uri="{FF2B5EF4-FFF2-40B4-BE49-F238E27FC236}">
                <a16:creationId xmlns:a16="http://schemas.microsoft.com/office/drawing/2014/main" id="{F0CCB46C-6690-49EE-8FDE-FD1AC57307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476250"/>
            <a:ext cx="2247900" cy="3371850"/>
          </a:xfrm>
        </p:spPr>
      </p:pic>
      <p:pic>
        <p:nvPicPr>
          <p:cNvPr id="19460" name="Immagine 4" descr="elizabeth-II-umbrella-fashion.jpg">
            <a:extLst>
              <a:ext uri="{FF2B5EF4-FFF2-40B4-BE49-F238E27FC236}">
                <a16:creationId xmlns:a16="http://schemas.microsoft.com/office/drawing/2014/main" id="{95DA1AF3-FA76-46BE-85D7-8F4227FCE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27450"/>
            <a:ext cx="4500562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magine 5" descr="Koningin_Elizabeth_II_van_die_Verenigde_Koninkryk.jpg">
            <a:extLst>
              <a:ext uri="{FF2B5EF4-FFF2-40B4-BE49-F238E27FC236}">
                <a16:creationId xmlns:a16="http://schemas.microsoft.com/office/drawing/2014/main" id="{F8BC25ED-6856-4E2E-908F-ED2EBFA01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00438"/>
            <a:ext cx="23193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magine 6" descr="young-queen-elizabeth-ii-on-horseback.jpg">
            <a:extLst>
              <a:ext uri="{FF2B5EF4-FFF2-40B4-BE49-F238E27FC236}">
                <a16:creationId xmlns:a16="http://schemas.microsoft.com/office/drawing/2014/main" id="{9FEB3F0F-C9D3-45CA-9444-FBEF749FF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316865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4C0483F-0463-4BE1-A339-4AD2B950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F554150-A4F3-4ECB-A8D3-88AA5987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18</a:t>
            </a:fld>
            <a:endParaRPr lang="it-IT" alt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>
            <a:extLst>
              <a:ext uri="{FF2B5EF4-FFF2-40B4-BE49-F238E27FC236}">
                <a16:creationId xmlns:a16="http://schemas.microsoft.com/office/drawing/2014/main" id="{A30A2693-1DBA-40D4-BCC6-DE8AB5F7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Diana, principessa postmoderna</a:t>
            </a:r>
          </a:p>
        </p:txBody>
      </p:sp>
      <p:pic>
        <p:nvPicPr>
          <p:cNvPr id="20483" name="Segnaposto contenuto 3" descr="4dd7e051878a74be440dd333a8ad195e.jpg">
            <a:extLst>
              <a:ext uri="{FF2B5EF4-FFF2-40B4-BE49-F238E27FC236}">
                <a16:creationId xmlns:a16="http://schemas.microsoft.com/office/drawing/2014/main" id="{034BAC64-F9F9-4BA2-9FCD-0EBF69303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12875"/>
            <a:ext cx="2247900" cy="3438525"/>
          </a:xfrm>
        </p:spPr>
      </p:pic>
      <p:pic>
        <p:nvPicPr>
          <p:cNvPr id="20484" name="Immagine 4" descr="035.jpg">
            <a:extLst>
              <a:ext uri="{FF2B5EF4-FFF2-40B4-BE49-F238E27FC236}">
                <a16:creationId xmlns:a16="http://schemas.microsoft.com/office/drawing/2014/main" id="{5F304FC5-06A5-486C-BAAA-6EB2ABBCE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557338"/>
            <a:ext cx="27908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magine 6" descr="princess-diana-1.jpg">
            <a:extLst>
              <a:ext uri="{FF2B5EF4-FFF2-40B4-BE49-F238E27FC236}">
                <a16:creationId xmlns:a16="http://schemas.microsoft.com/office/drawing/2014/main" id="{5EC2D4AA-FEFC-4D41-991C-7EBAF68EC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133600"/>
            <a:ext cx="337820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316C66E-F674-48D9-ABCD-CE89969AE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ACD5E33-30EB-473A-AC10-2E53F6D3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19</a:t>
            </a:fld>
            <a:endParaRPr lang="it-IT" alt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>
            <a:extLst>
              <a:ext uri="{FF2B5EF4-FFF2-40B4-BE49-F238E27FC236}">
                <a16:creationId xmlns:a16="http://schemas.microsoft.com/office/drawing/2014/main" id="{44FD0424-D708-46C8-B524-9E5883E5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Corpo biologico e corpo semiotico</a:t>
            </a:r>
          </a:p>
        </p:txBody>
      </p:sp>
      <p:sp>
        <p:nvSpPr>
          <p:cNvPr id="3075" name="Segnaposto contenuto 2">
            <a:extLst>
              <a:ext uri="{FF2B5EF4-FFF2-40B4-BE49-F238E27FC236}">
                <a16:creationId xmlns:a16="http://schemas.microsoft.com/office/drawing/2014/main" id="{9C4A482A-83EC-4A9A-8E67-7C2021681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Aspetti non verbali </a:t>
            </a:r>
          </a:p>
          <a:p>
            <a:pPr eaLnBrk="1" hangingPunct="1"/>
            <a:r>
              <a:rPr lang="it-IT" altLang="it-IT"/>
              <a:t>Segni non intenzionali (es. rossore)</a:t>
            </a:r>
          </a:p>
          <a:p>
            <a:pPr eaLnBrk="1" hangingPunct="1"/>
            <a:r>
              <a:rPr lang="it-IT" altLang="it-IT"/>
              <a:t>Postura</a:t>
            </a:r>
          </a:p>
          <a:p>
            <a:pPr eaLnBrk="1" hangingPunct="1"/>
            <a:r>
              <a:rPr lang="it-IT" altLang="it-IT"/>
              <a:t>Gestualità</a:t>
            </a:r>
          </a:p>
          <a:p>
            <a:pPr eaLnBrk="1" hangingPunct="1"/>
            <a:r>
              <a:rPr lang="it-IT" altLang="it-IT"/>
              <a:t>“Faccia” (Goffman)</a:t>
            </a:r>
          </a:p>
          <a:p>
            <a:pPr eaLnBrk="1" hangingPunct="1"/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B441FB3-3006-4659-99E4-28C5FAF3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BB1AF23-2DF4-4D19-932E-6E35AB10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egnaposto immagine 6">
            <a:extLst>
              <a:ext uri="{FF2B5EF4-FFF2-40B4-BE49-F238E27FC236}">
                <a16:creationId xmlns:a16="http://schemas.microsoft.com/office/drawing/2014/main" id="{065FAF34-A12A-430C-B764-B28856EA44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3033"/>
          <a:stretch>
            <a:fillRect/>
          </a:stretch>
        </p:blipFill>
        <p:spPr/>
      </p:pic>
      <p:sp>
        <p:nvSpPr>
          <p:cNvPr id="21507" name="Segnaposto testo 5">
            <a:extLst>
              <a:ext uri="{FF2B5EF4-FFF2-40B4-BE49-F238E27FC236}">
                <a16:creationId xmlns:a16="http://schemas.microsoft.com/office/drawing/2014/main" id="{3A9401C5-0A71-4F2B-A37E-CBB5D6B7B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4868863"/>
            <a:ext cx="5486400" cy="1303337"/>
          </a:xfrm>
        </p:spPr>
        <p:txBody>
          <a:bodyPr/>
          <a:lstStyle/>
          <a:p>
            <a:r>
              <a:rPr lang="it-IT" altLang="it-IT" sz="1800"/>
              <a:t>Nel Film </a:t>
            </a:r>
            <a:r>
              <a:rPr lang="it-IT" altLang="it-IT" sz="1800" i="1"/>
              <a:t>The Queen </a:t>
            </a:r>
            <a:r>
              <a:rPr lang="it-IT" altLang="it-IT" sz="1800"/>
              <a:t>(2006) viene raccontata la trasformazione della comunicazione della famiglia reale inglese in occasione della morte drammatica della Principessa Diana (31 agosto 1997)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C5ACAB2-A67C-40A1-B17F-B94CD6CD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768581-BFDA-42AB-9387-AAB02D04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94B-9151-48A0-974C-28BF75330D72}" type="slidenum">
              <a:rPr lang="it-IT" altLang="it-IT" smtClean="0"/>
              <a:pPr/>
              <a:t>20</a:t>
            </a:fld>
            <a:endParaRPr lang="it-IT" alt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4">
            <a:extLst>
              <a:ext uri="{FF2B5EF4-FFF2-40B4-BE49-F238E27FC236}">
                <a16:creationId xmlns:a16="http://schemas.microsoft.com/office/drawing/2014/main" id="{6A127CEB-BCA8-4828-86CA-89D2635A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2. Uso del corpo come protesta</a:t>
            </a:r>
          </a:p>
        </p:txBody>
      </p:sp>
      <p:pic>
        <p:nvPicPr>
          <p:cNvPr id="22531" name="Segnaposto contenuto 6">
            <a:extLst>
              <a:ext uri="{FF2B5EF4-FFF2-40B4-BE49-F238E27FC236}">
                <a16:creationId xmlns:a16="http://schemas.microsoft.com/office/drawing/2014/main" id="{CB794C85-DDE5-48F1-B0C6-014DEF3A1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392238"/>
            <a:ext cx="5111750" cy="3614737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5C48645-B66C-4B92-87DD-4BAB8B3B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2922197-D08C-4E78-A67D-C8F68272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26CF-A1BB-4C9F-BF50-61963A786AD4}" type="slidenum">
              <a:rPr lang="it-IT" altLang="it-IT" smtClean="0"/>
              <a:pPr/>
              <a:t>21</a:t>
            </a:fld>
            <a:endParaRPr lang="it-IT" alt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76F3F113-18CC-43C0-96F2-FACB0076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Moda, corpo e rivoluzione</a:t>
            </a:r>
          </a:p>
        </p:txBody>
      </p:sp>
      <p:pic>
        <p:nvPicPr>
          <p:cNvPr id="23555" name="Segnaposto contenuto 3" descr="cop.jpg">
            <a:extLst>
              <a:ext uri="{FF2B5EF4-FFF2-40B4-BE49-F238E27FC236}">
                <a16:creationId xmlns:a16="http://schemas.microsoft.com/office/drawing/2014/main" id="{C2B33AA5-B939-44AA-AC0D-673DCE76C3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84313"/>
            <a:ext cx="2232025" cy="3427412"/>
          </a:xfrm>
        </p:spPr>
      </p:pic>
      <p:pic>
        <p:nvPicPr>
          <p:cNvPr id="23556" name="Immagine 4" descr="sanculotti-1-728.jpg">
            <a:extLst>
              <a:ext uri="{FF2B5EF4-FFF2-40B4-BE49-F238E27FC236}">
                <a16:creationId xmlns:a16="http://schemas.microsoft.com/office/drawing/2014/main" id="{5B679339-5E48-4F11-93AB-601B1E7FA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33600"/>
            <a:ext cx="54832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5CE0DF5-C8CE-430F-9C29-13CFD93F8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B4E88CA-E90F-4917-AEBE-74E4684C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22</a:t>
            </a:fld>
            <a:endParaRPr lang="it-IT" alt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3">
            <a:extLst>
              <a:ext uri="{FF2B5EF4-FFF2-40B4-BE49-F238E27FC236}">
                <a16:creationId xmlns:a16="http://schemas.microsoft.com/office/drawing/2014/main" id="{E8752D61-57AE-42BF-949F-AF3BED3A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Il corpo come protesta: Atene 2012</a:t>
            </a:r>
          </a:p>
        </p:txBody>
      </p:sp>
      <p:pic>
        <p:nvPicPr>
          <p:cNvPr id="24579" name="Segnaposto contenuto 5" descr="resizer.jpg">
            <a:extLst>
              <a:ext uri="{FF2B5EF4-FFF2-40B4-BE49-F238E27FC236}">
                <a16:creationId xmlns:a16="http://schemas.microsoft.com/office/drawing/2014/main" id="{B004AD3F-9751-4BAD-9A66-D5ED0BC1BA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1719263"/>
            <a:ext cx="6200775" cy="4286250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E94952C-6A08-4EE4-A04B-16F69706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4323C4F-9603-4641-878D-FADF9C0A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23</a:t>
            </a:fld>
            <a:endParaRPr lang="it-IT" alt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CC3F37-2F43-4F56-AEC7-315B9B43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Il rivoltoso sconosciuto di Piazza Tienanmen (1989)</a:t>
            </a:r>
          </a:p>
        </p:txBody>
      </p:sp>
      <p:pic>
        <p:nvPicPr>
          <p:cNvPr id="25603" name="Segnaposto contenuto 3" descr="400px-Tianasquare.jpg">
            <a:extLst>
              <a:ext uri="{FF2B5EF4-FFF2-40B4-BE49-F238E27FC236}">
                <a16:creationId xmlns:a16="http://schemas.microsoft.com/office/drawing/2014/main" id="{F2ECC9A9-BDF5-4686-BD8C-4ABA6F5B55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866900"/>
            <a:ext cx="5976937" cy="3944938"/>
          </a:xfr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3401B9-B760-4B99-A841-DD6405BA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281FAA-A593-4617-9B15-3790EFE9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24</a:t>
            </a:fld>
            <a:endParaRPr lang="it-IT" alt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844FD3FF-0463-489F-B325-D16A398F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Baton Rouge 2016</a:t>
            </a:r>
          </a:p>
        </p:txBody>
      </p:sp>
      <p:pic>
        <p:nvPicPr>
          <p:cNvPr id="26627" name="Segnaposto contenuto 3" descr="090733454-c00c316c-50e3-40ad-a2d0-5ee5587c083a.jpg">
            <a:extLst>
              <a:ext uri="{FF2B5EF4-FFF2-40B4-BE49-F238E27FC236}">
                <a16:creationId xmlns:a16="http://schemas.microsoft.com/office/drawing/2014/main" id="{6BC72DB4-5D7F-4A54-B7D7-4E21F27BE8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1600200"/>
            <a:ext cx="6781800" cy="4525963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A173859-2D81-4BD3-AAC4-58A0DE54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79AE456-DB87-4D60-84FE-A5D7F5B5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25</a:t>
            </a:fld>
            <a:endParaRPr lang="it-IT" alt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>
            <a:extLst>
              <a:ext uri="{FF2B5EF4-FFF2-40B4-BE49-F238E27FC236}">
                <a16:creationId xmlns:a16="http://schemas.microsoft.com/office/drawing/2014/main" id="{96638B08-29F7-4A8B-8F2B-0098DB53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Jan Palach, Praga 1968</a:t>
            </a:r>
          </a:p>
        </p:txBody>
      </p:sp>
      <p:pic>
        <p:nvPicPr>
          <p:cNvPr id="27651" name="Segnaposto contenuto 5" descr="jan-palach.jpg">
            <a:extLst>
              <a:ext uri="{FF2B5EF4-FFF2-40B4-BE49-F238E27FC236}">
                <a16:creationId xmlns:a16="http://schemas.microsoft.com/office/drawing/2014/main" id="{92DC6E0D-13AE-417B-8728-BB5B774241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744663"/>
            <a:ext cx="5715000" cy="4238625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2E7401A-EC43-4591-A75A-D973807E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B6878F7-B42B-4C65-B2DB-18E5A5BE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26</a:t>
            </a:fld>
            <a:endParaRPr lang="it-IT" alt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0D0F95-347E-4AF7-9052-9F412720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err="1"/>
              <a:t>Tommie</a:t>
            </a:r>
            <a:r>
              <a:rPr lang="it-IT" dirty="0"/>
              <a:t> Smith e John Carlos (e Peter Norman), Città del Messico 1968</a:t>
            </a:r>
          </a:p>
        </p:txBody>
      </p:sp>
      <p:pic>
        <p:nvPicPr>
          <p:cNvPr id="28675" name="Segnaposto contenuto 3" descr="PATRONO.jpg_1565387276.jpg">
            <a:hlinkClick r:id="rId2"/>
            <a:extLst>
              <a:ext uri="{FF2B5EF4-FFF2-40B4-BE49-F238E27FC236}">
                <a16:creationId xmlns:a16="http://schemas.microsoft.com/office/drawing/2014/main" id="{B75F39CB-C8C0-442D-B3E7-4F6F0BFC9C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625600"/>
            <a:ext cx="3097212" cy="4581525"/>
          </a:xfr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D4FBDE6-6D76-4DBC-AAD5-854C8AFD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AFD4C8-6AB3-454F-84AC-D897D209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27</a:t>
            </a:fld>
            <a:endParaRPr lang="it-IT" alt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8D96F256-DE1B-4693-8A2B-9648F016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Olympia (Leni Riefenstahl 1938 sulle Olimpiadi di Berlino 1936)</a:t>
            </a:r>
          </a:p>
        </p:txBody>
      </p:sp>
      <p:pic>
        <p:nvPicPr>
          <p:cNvPr id="29699" name="Segnaposto contenuto 3" descr="283214cb3bad4a4437695d423a39ce1a.jpg">
            <a:extLst>
              <a:ext uri="{FF2B5EF4-FFF2-40B4-BE49-F238E27FC236}">
                <a16:creationId xmlns:a16="http://schemas.microsoft.com/office/drawing/2014/main" id="{BA60037C-B71D-4D14-9C0A-F916BBAF3D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2135188"/>
            <a:ext cx="4762500" cy="3457575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C60EA32-E4D4-4F4B-9FF4-68DA63AA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04A5281-1457-48DF-86C6-DE677894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28</a:t>
            </a:fld>
            <a:endParaRPr lang="it-IT" altLang="it-IT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>
            <a:extLst>
              <a:ext uri="{FF2B5EF4-FFF2-40B4-BE49-F238E27FC236}">
                <a16:creationId xmlns:a16="http://schemas.microsoft.com/office/drawing/2014/main" id="{18DD056C-2E2B-4F12-811A-DB501A9B0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Jesse Owens, Berlino 1936</a:t>
            </a:r>
          </a:p>
        </p:txBody>
      </p:sp>
      <p:pic>
        <p:nvPicPr>
          <p:cNvPr id="30723" name="Segnaposto contenuto 3">
            <a:hlinkClick r:id="rId2"/>
            <a:extLst>
              <a:ext uri="{FF2B5EF4-FFF2-40B4-BE49-F238E27FC236}">
                <a16:creationId xmlns:a16="http://schemas.microsoft.com/office/drawing/2014/main" id="{08936042-F6B3-4A09-8B4D-7E88224E4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060575"/>
            <a:ext cx="8734425" cy="3665538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B644330-905A-4879-8132-262BC122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30D3177-BAEF-4EBA-B038-44764529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29</a:t>
            </a:fld>
            <a:endParaRPr lang="it-IT" alt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96B35FEC-FCEB-44D7-ADF9-5E4313DA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 segni del corpo</a:t>
            </a:r>
          </a:p>
        </p:txBody>
      </p:sp>
      <p:sp>
        <p:nvSpPr>
          <p:cNvPr id="4099" name="Segnaposto contenuto 2">
            <a:extLst>
              <a:ext uri="{FF2B5EF4-FFF2-40B4-BE49-F238E27FC236}">
                <a16:creationId xmlns:a16="http://schemas.microsoft.com/office/drawing/2014/main" id="{DFB9F0E2-774E-41D6-B71A-2387EECB8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Abito e corpo rivestito</a:t>
            </a:r>
          </a:p>
          <a:p>
            <a:pPr eaLnBrk="1" hangingPunct="1"/>
            <a:r>
              <a:rPr lang="it-IT" altLang="it-IT"/>
              <a:t>Segni “naturali” del corpo (cicatrici, rughe, abbronzatura, ecc.)</a:t>
            </a:r>
          </a:p>
          <a:p>
            <a:pPr eaLnBrk="1" hangingPunct="1"/>
            <a:r>
              <a:rPr lang="it-IT" altLang="it-IT"/>
              <a:t>La voce come “grana” (Barthes), cioè corpo del linguaggio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/>
          </a:p>
          <a:p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E266B83-2E7C-4373-898B-7911CC9D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2113D11-BAAA-4CFA-895E-D814779E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>
            <a:extLst>
              <a:ext uri="{FF2B5EF4-FFF2-40B4-BE49-F238E27FC236}">
                <a16:creationId xmlns:a16="http://schemas.microsoft.com/office/drawing/2014/main" id="{7FBB2D37-109F-4C33-8C6F-371A21D9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Dignity: Martin Luther King</a:t>
            </a:r>
          </a:p>
        </p:txBody>
      </p:sp>
      <p:pic>
        <p:nvPicPr>
          <p:cNvPr id="31747" name="Segnaposto contenuto 3" descr="BRAND_BIO_BIO_Martin-Luther-King-Jr-Mini-Biography_0_172243_SF_HD_768x432-16x9.jpg">
            <a:extLst>
              <a:ext uri="{FF2B5EF4-FFF2-40B4-BE49-F238E27FC236}">
                <a16:creationId xmlns:a16="http://schemas.microsoft.com/office/drawing/2014/main" id="{4B5722FA-9956-4E5F-826C-AEFC6D9748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804988"/>
            <a:ext cx="7315200" cy="4114800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FBA3D1B-173D-4A21-B8D3-2992F191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E291E0-E387-4E70-A716-BC3ADB70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30</a:t>
            </a:fld>
            <a:endParaRPr lang="it-IT" alt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>
            <a:extLst>
              <a:ext uri="{FF2B5EF4-FFF2-40B4-BE49-F238E27FC236}">
                <a16:creationId xmlns:a16="http://schemas.microsoft.com/office/drawing/2014/main" id="{0FB01F93-1560-4952-928A-2DE332D2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La folla: flash mob</a:t>
            </a:r>
          </a:p>
        </p:txBody>
      </p:sp>
      <p:pic>
        <p:nvPicPr>
          <p:cNvPr id="32771" name="Segnaposto contenuto 3" descr="gallery_shoot_for_change_13_shoot_for_change.jpg">
            <a:extLst>
              <a:ext uri="{FF2B5EF4-FFF2-40B4-BE49-F238E27FC236}">
                <a16:creationId xmlns:a16="http://schemas.microsoft.com/office/drawing/2014/main" id="{0A8AA85A-DBA5-448D-BA8E-8A14DE5B68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7263" y="1600200"/>
            <a:ext cx="7229475" cy="4525963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FA9D1C8-DB4C-4974-9098-8A00E464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3EC4015-B9B9-4298-85D8-CBA60EB2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31</a:t>
            </a:fld>
            <a:endParaRPr lang="it-IT" alt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>
            <a:extLst>
              <a:ext uri="{FF2B5EF4-FFF2-40B4-BE49-F238E27FC236}">
                <a16:creationId xmlns:a16="http://schemas.microsoft.com/office/drawing/2014/main" id="{96A8B84A-2852-4457-89CD-AA600F60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Amina Tyler</a:t>
            </a:r>
          </a:p>
        </p:txBody>
      </p:sp>
      <p:pic>
        <p:nvPicPr>
          <p:cNvPr id="33795" name="Segnaposto contenuto 3" descr="B1Rl4rQCAAABons.jpg">
            <a:extLst>
              <a:ext uri="{FF2B5EF4-FFF2-40B4-BE49-F238E27FC236}">
                <a16:creationId xmlns:a16="http://schemas.microsoft.com/office/drawing/2014/main" id="{90FFF539-75C7-40D2-AED2-2D5D3E8156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AE2124E-0565-43EB-B2E8-97B04E45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92D8537-77E4-44E1-8EB6-8DF68DE2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32</a:t>
            </a:fld>
            <a:endParaRPr lang="it-IT" alt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>
            <a:extLst>
              <a:ext uri="{FF2B5EF4-FFF2-40B4-BE49-F238E27FC236}">
                <a16:creationId xmlns:a16="http://schemas.microsoft.com/office/drawing/2014/main" id="{DFF319AE-CBAD-4CCF-B030-D2927359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Femen</a:t>
            </a:r>
          </a:p>
        </p:txBody>
      </p:sp>
      <p:pic>
        <p:nvPicPr>
          <p:cNvPr id="34819" name="Segnaposto contenuto 5" descr="wn20131021f2a.jpg">
            <a:extLst>
              <a:ext uri="{FF2B5EF4-FFF2-40B4-BE49-F238E27FC236}">
                <a16:creationId xmlns:a16="http://schemas.microsoft.com/office/drawing/2014/main" id="{D40DEC30-795D-439D-8038-ED8AA96D2A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1A6FC34-BDA9-43DC-898B-C4B6FF1E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CB241E4-C45C-45B5-A95E-FF03FA37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33</a:t>
            </a:fld>
            <a:endParaRPr lang="it-IT" altLang="it-IT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>
            <a:extLst>
              <a:ext uri="{FF2B5EF4-FFF2-40B4-BE49-F238E27FC236}">
                <a16:creationId xmlns:a16="http://schemas.microsoft.com/office/drawing/2014/main" id="{1BA987E3-8258-408D-9CF3-27BA7B2C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Pussy Riot</a:t>
            </a:r>
          </a:p>
        </p:txBody>
      </p:sp>
      <p:pic>
        <p:nvPicPr>
          <p:cNvPr id="35843" name="Segnaposto contenuto 3" descr="120524023033-pussy-riot-russia-story-top.jpg">
            <a:extLst>
              <a:ext uri="{FF2B5EF4-FFF2-40B4-BE49-F238E27FC236}">
                <a16:creationId xmlns:a16="http://schemas.microsoft.com/office/drawing/2014/main" id="{FE126D8F-5F68-4EAE-BC27-97BA94F1F9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663" y="1773238"/>
            <a:ext cx="7553325" cy="4248150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6C860C3-F4DC-4E81-AD85-F22EA9CC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C41F9B6-CABE-4CFF-A11C-2F54A3DB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34</a:t>
            </a:fld>
            <a:endParaRPr lang="it-IT" alt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>
            <a:extLst>
              <a:ext uri="{FF2B5EF4-FFF2-40B4-BE49-F238E27FC236}">
                <a16:creationId xmlns:a16="http://schemas.microsoft.com/office/drawing/2014/main" id="{FDD8CCE3-2190-437C-9949-A0CF5A2B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Radicali italiani: </a:t>
            </a:r>
            <a:br>
              <a:rPr lang="it-IT" altLang="it-IT"/>
            </a:br>
            <a:r>
              <a:rPr lang="it-IT" altLang="it-IT"/>
              <a:t>sciopero della fame</a:t>
            </a:r>
          </a:p>
        </p:txBody>
      </p:sp>
      <p:pic>
        <p:nvPicPr>
          <p:cNvPr id="36867" name="Segnaposto contenuto 3">
            <a:extLst>
              <a:ext uri="{FF2B5EF4-FFF2-40B4-BE49-F238E27FC236}">
                <a16:creationId xmlns:a16="http://schemas.microsoft.com/office/drawing/2014/main" id="{7CE91844-312D-4266-99F7-1816466401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8375" y="1639888"/>
            <a:ext cx="7207250" cy="4525962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6DAC86B-3897-4719-8D94-02B444E3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2FDD9F-8C6B-4AC2-84CC-ABDCFE6A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35</a:t>
            </a:fld>
            <a:endParaRPr lang="it-IT" alt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>
            <a:extLst>
              <a:ext uri="{FF2B5EF4-FFF2-40B4-BE49-F238E27FC236}">
                <a16:creationId xmlns:a16="http://schemas.microsoft.com/office/drawing/2014/main" id="{2F920212-0C56-4D28-9CF8-5093D163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Kamikaze</a:t>
            </a:r>
          </a:p>
        </p:txBody>
      </p:sp>
      <p:pic>
        <p:nvPicPr>
          <p:cNvPr id="37891" name="Segnaposto contenuto 3" descr="kamikaze-650x274.jpg">
            <a:extLst>
              <a:ext uri="{FF2B5EF4-FFF2-40B4-BE49-F238E27FC236}">
                <a16:creationId xmlns:a16="http://schemas.microsoft.com/office/drawing/2014/main" id="{536E818A-5A67-4C85-87C6-77D8DEABCE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5943600" cy="2505075"/>
          </a:xfrm>
        </p:spPr>
      </p:pic>
      <p:pic>
        <p:nvPicPr>
          <p:cNvPr id="37892" name="Immagine 4" descr="teatro_mosca4.jpg">
            <a:extLst>
              <a:ext uri="{FF2B5EF4-FFF2-40B4-BE49-F238E27FC236}">
                <a16:creationId xmlns:a16="http://schemas.microsoft.com/office/drawing/2014/main" id="{58292F60-7231-4CAF-940C-7F5B74B08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076575"/>
            <a:ext cx="28384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CasellaDiTesto 5">
            <a:extLst>
              <a:ext uri="{FF2B5EF4-FFF2-40B4-BE49-F238E27FC236}">
                <a16:creationId xmlns:a16="http://schemas.microsoft.com/office/drawing/2014/main" id="{F70B1F2A-E6CF-4FC4-8B13-6DEDBAA3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005263"/>
            <a:ext cx="204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II guerra mondiale</a:t>
            </a:r>
          </a:p>
        </p:txBody>
      </p:sp>
      <p:sp>
        <p:nvSpPr>
          <p:cNvPr id="37894" name="CasellaDiTesto 6">
            <a:extLst>
              <a:ext uri="{FF2B5EF4-FFF2-40B4-BE49-F238E27FC236}">
                <a16:creationId xmlns:a16="http://schemas.microsoft.com/office/drawing/2014/main" id="{24DCD630-0B0D-40F9-A6FE-717CA61D2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092825"/>
            <a:ext cx="255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Dubrovka, Mosca 2002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68537D8-8337-4C58-A992-29F3D48A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3A74905-0BDC-4368-BAF5-395BCE45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36</a:t>
            </a:fld>
            <a:endParaRPr lang="it-IT" altLang="it-IT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6D3CBF-F49F-4B9B-BAC5-D9205973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207" y="3598778"/>
            <a:ext cx="7259587" cy="1097352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en-US" sz="3525" b="1" cap="all" dirty="0">
                <a:solidFill>
                  <a:schemeClr val="bg1"/>
                </a:solidFill>
              </a:rPr>
              <a:t>I </a:t>
            </a:r>
            <a:r>
              <a:rPr lang="en-US" sz="3525" b="1" cap="all" dirty="0" err="1">
                <a:solidFill>
                  <a:schemeClr val="bg1"/>
                </a:solidFill>
              </a:rPr>
              <a:t>corpi</a:t>
            </a:r>
            <a:r>
              <a:rPr lang="en-US" sz="3525" b="1" cap="all" dirty="0">
                <a:solidFill>
                  <a:schemeClr val="bg1"/>
                </a:solidFill>
              </a:rPr>
              <a:t> in piazza: Black Lives Matter 2020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36A6C12-3BFE-47A1-82E0-EEFED3CD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207" y="4796952"/>
            <a:ext cx="7259587" cy="49095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US" sz="1500">
                <a:solidFill>
                  <a:schemeClr val="bg1"/>
                </a:solidFill>
              </a:rPr>
              <a:t>Washington</a:t>
            </a:r>
          </a:p>
        </p:txBody>
      </p:sp>
      <p:pic>
        <p:nvPicPr>
          <p:cNvPr id="12" name="Immagine 11" descr="Immagine che contiene giallo, esterni, strada, persone&#10;&#10;Descrizione generata automaticamente">
            <a:extLst>
              <a:ext uri="{FF2B5EF4-FFF2-40B4-BE49-F238E27FC236}">
                <a16:creationId xmlns:a16="http://schemas.microsoft.com/office/drawing/2014/main" id="{4CB10DAE-D3C3-4EE8-95E6-CAECE8CA8D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5445"/>
          <a:stretch/>
        </p:blipFill>
        <p:spPr>
          <a:xfrm>
            <a:off x="15" y="1472993"/>
            <a:ext cx="3465464" cy="1956007"/>
          </a:xfrm>
          <a:prstGeom prst="rect">
            <a:avLst/>
          </a:prstGeom>
        </p:spPr>
      </p:pic>
      <p:pic>
        <p:nvPicPr>
          <p:cNvPr id="8" name="Immagine 7" descr="Immagine che contiene edificio, esterni, giallo, via&#10;&#10;Descrizione generata automaticamente">
            <a:extLst>
              <a:ext uri="{FF2B5EF4-FFF2-40B4-BE49-F238E27FC236}">
                <a16:creationId xmlns:a16="http://schemas.microsoft.com/office/drawing/2014/main" id="{F979C534-05E5-4C4B-B732-79D28747C4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8390" b="2"/>
          <a:stretch/>
        </p:blipFill>
        <p:spPr>
          <a:xfrm>
            <a:off x="3563752" y="1472993"/>
            <a:ext cx="2567330" cy="1956007"/>
          </a:xfrm>
          <a:prstGeom prst="rect">
            <a:avLst/>
          </a:prstGeom>
        </p:spPr>
      </p:pic>
      <p:pic>
        <p:nvPicPr>
          <p:cNvPr id="21" name="Immagine 20" descr="Immagine che contiene segnale, mercato, casotto, articoli&#10;&#10;Descrizione generata automaticamente">
            <a:extLst>
              <a:ext uri="{FF2B5EF4-FFF2-40B4-BE49-F238E27FC236}">
                <a16:creationId xmlns:a16="http://schemas.microsoft.com/office/drawing/2014/main" id="{8B6E6E10-BF26-4005-BD57-5FD0290E97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" r="2" b="2"/>
          <a:stretch/>
        </p:blipFill>
        <p:spPr>
          <a:xfrm>
            <a:off x="6229348" y="1472994"/>
            <a:ext cx="2914650" cy="1956007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9EB72C-B41B-4AA4-86EA-C2947577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477563"/>
            <a:ext cx="2057400" cy="2738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spcAft>
                <a:spcPts val="450"/>
              </a:spcAft>
            </a:pPr>
            <a:fld id="{27CE633F-9882-4A5C-83A2-1109D0C73261}" type="slidenum">
              <a:rPr lang="en-US">
                <a:solidFill>
                  <a:schemeClr val="bg1"/>
                </a:solidFill>
              </a:rPr>
              <a:pPr>
                <a:spcAft>
                  <a:spcPts val="450"/>
                </a:spcAft>
              </a:pPr>
              <a:t>37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72CF9DF-D91F-47AF-9B5E-830FBABE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Sociologia delle culture 2020-21 - SSS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17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circuito, elettronico&#10;&#10;Descrizione generata automaticamente">
            <a:extLst>
              <a:ext uri="{FF2B5EF4-FFF2-40B4-BE49-F238E27FC236}">
                <a16:creationId xmlns:a16="http://schemas.microsoft.com/office/drawing/2014/main" id="{F8453B96-4AD1-4810-9BAE-99A25E693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3" b="1"/>
          <a:stretch/>
        </p:blipFill>
        <p:spPr>
          <a:xfrm>
            <a:off x="230831" y="1053328"/>
            <a:ext cx="8682338" cy="475134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1B10B7-9AF3-45DA-A210-141E6685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spcAft>
                <a:spcPts val="450"/>
              </a:spcAft>
            </a:pPr>
            <a:fld id="{27CE633F-9882-4A5C-83A2-1109D0C73261}" type="slidenum">
              <a:rPr lang="en-US">
                <a:solidFill>
                  <a:srgbClr val="FFFFFF"/>
                </a:solidFill>
              </a:rPr>
              <a:pPr>
                <a:spcAft>
                  <a:spcPts val="450"/>
                </a:spcAft>
              </a:pPr>
              <a:t>38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D41CE67-0E03-4308-9BC1-E63A3615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Sociologia delle culture 2020-21 - SSS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40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persona, edificio, esterni, persone&#10;&#10;Descrizione generata automaticamente">
            <a:extLst>
              <a:ext uri="{FF2B5EF4-FFF2-40B4-BE49-F238E27FC236}">
                <a16:creationId xmlns:a16="http://schemas.microsoft.com/office/drawing/2014/main" id="{19489760-D3F5-4412-A70A-80BCA0F5F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9"/>
          <a:stretch/>
        </p:blipFill>
        <p:spPr>
          <a:xfrm>
            <a:off x="1013937" y="1262072"/>
            <a:ext cx="3913525" cy="2256250"/>
          </a:xfrm>
          <a:prstGeom prst="rect">
            <a:avLst/>
          </a:prstGeom>
        </p:spPr>
      </p:pic>
      <p:pic>
        <p:nvPicPr>
          <p:cNvPr id="11" name="Immagine 10" descr="Immagine che contiene esterni, persona, strada, persone&#10;&#10;Descrizione generata automaticamente">
            <a:extLst>
              <a:ext uri="{FF2B5EF4-FFF2-40B4-BE49-F238E27FC236}">
                <a16:creationId xmlns:a16="http://schemas.microsoft.com/office/drawing/2014/main" id="{43CB166E-C6EB-4796-8394-05C4408C44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" b="10211"/>
          <a:stretch/>
        </p:blipFill>
        <p:spPr>
          <a:xfrm>
            <a:off x="490785" y="3535605"/>
            <a:ext cx="3958069" cy="2281958"/>
          </a:xfrm>
          <a:prstGeom prst="rect">
            <a:avLst/>
          </a:prstGeom>
        </p:spPr>
      </p:pic>
      <p:sp>
        <p:nvSpPr>
          <p:cNvPr id="65" name="Content Placeholder 64">
            <a:extLst>
              <a:ext uri="{FF2B5EF4-FFF2-40B4-BE49-F238E27FC236}">
                <a16:creationId xmlns:a16="http://schemas.microsoft.com/office/drawing/2014/main" id="{4775CE81-63DA-4BFD-AEBF-77ADCC5B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38" y="2841692"/>
            <a:ext cx="3326041" cy="2782820"/>
          </a:xfrm>
        </p:spPr>
        <p:txBody>
          <a:bodyPr anchor="t">
            <a:normAutofit/>
          </a:bodyPr>
          <a:lstStyle/>
          <a:p>
            <a:r>
              <a:rPr lang="en-US" sz="1275" dirty="0"/>
              <a:t>Marcia di </a:t>
            </a:r>
            <a:r>
              <a:rPr lang="en-US" sz="1275" dirty="0" err="1"/>
              <a:t>protesta</a:t>
            </a:r>
            <a:r>
              <a:rPr lang="en-US" sz="1275" dirty="0"/>
              <a:t> ad Harlem, 4 </a:t>
            </a:r>
            <a:r>
              <a:rPr lang="en-US" sz="1275" dirty="0" err="1"/>
              <a:t>giugno</a:t>
            </a:r>
            <a:endParaRPr lang="en-US" sz="1275" dirty="0"/>
          </a:p>
          <a:p>
            <a:endParaRPr lang="en-US" sz="1275" dirty="0"/>
          </a:p>
          <a:p>
            <a:endParaRPr lang="en-US" sz="1275" dirty="0"/>
          </a:p>
          <a:p>
            <a:endParaRPr lang="en-US" sz="1275" dirty="0"/>
          </a:p>
          <a:p>
            <a:endParaRPr lang="en-US" sz="1275" dirty="0"/>
          </a:p>
          <a:p>
            <a:endParaRPr lang="en-US" sz="1275" dirty="0"/>
          </a:p>
          <a:p>
            <a:endParaRPr lang="en-US" sz="1275" dirty="0"/>
          </a:p>
          <a:p>
            <a:endParaRPr lang="en-US" sz="1275" dirty="0"/>
          </a:p>
          <a:p>
            <a:r>
              <a:rPr lang="en-US" sz="1275" dirty="0"/>
              <a:t>Million man march, 14 </a:t>
            </a:r>
            <a:r>
              <a:rPr lang="en-US" sz="1275" dirty="0" err="1"/>
              <a:t>giugno</a:t>
            </a:r>
            <a:r>
              <a:rPr lang="en-US" sz="1275" dirty="0"/>
              <a:t>, Columbia (Sud Carolina)</a:t>
            </a:r>
          </a:p>
          <a:p>
            <a:endParaRPr lang="en-US" sz="1275" dirty="0"/>
          </a:p>
          <a:p>
            <a:endParaRPr lang="en-US" sz="1275" dirty="0"/>
          </a:p>
          <a:p>
            <a:endParaRPr lang="en-US" sz="1275" dirty="0"/>
          </a:p>
          <a:p>
            <a:endParaRPr lang="en-US" sz="1275" dirty="0"/>
          </a:p>
          <a:p>
            <a:endParaRPr lang="en-US" sz="1275" dirty="0"/>
          </a:p>
          <a:p>
            <a:endParaRPr lang="en-US" sz="1275" dirty="0"/>
          </a:p>
          <a:p>
            <a:endParaRPr lang="en-US" sz="1275" dirty="0"/>
          </a:p>
          <a:p>
            <a:endParaRPr lang="en-US" sz="1275" dirty="0"/>
          </a:p>
          <a:p>
            <a:endParaRPr lang="en-US" sz="1275" dirty="0"/>
          </a:p>
          <a:p>
            <a:endParaRPr lang="en-US" sz="1275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827EA1-2337-42FB-AB62-9EF24BC8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spcAft>
                <a:spcPts val="450"/>
              </a:spcAft>
            </a:pPr>
            <a:fld id="{27CE633F-9882-4A5C-83A2-1109D0C73261}" type="slidenum">
              <a:rPr lang="en-US">
                <a:solidFill>
                  <a:schemeClr val="accent2"/>
                </a:solidFill>
              </a:rPr>
              <a:pPr>
                <a:spcAft>
                  <a:spcPts val="450"/>
                </a:spcAft>
              </a:pPr>
              <a:t>39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98237DE-E398-46D8-A6AD-512967EC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Sociologia delle culture 2020-21 - SSS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>
            <a:extLst>
              <a:ext uri="{FF2B5EF4-FFF2-40B4-BE49-F238E27FC236}">
                <a16:creationId xmlns:a16="http://schemas.microsoft.com/office/drawing/2014/main" id="{3CA2232C-4A14-467A-9B1E-F32B4A64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Duplice condizione del corpo</a:t>
            </a:r>
          </a:p>
        </p:txBody>
      </p:sp>
      <p:sp>
        <p:nvSpPr>
          <p:cNvPr id="5123" name="Segnaposto contenuto 2">
            <a:extLst>
              <a:ext uri="{FF2B5EF4-FFF2-40B4-BE49-F238E27FC236}">
                <a16:creationId xmlns:a16="http://schemas.microsoft.com/office/drawing/2014/main" id="{BEC8BD92-743C-4F81-88C8-F8BE1D48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Resistenza, durezza, non-intenzionalità, limite della e alla comunicazione, residuo del segno: il corpo cade, si ammala, muore, arrossisce, ecc.</a:t>
            </a:r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/>
              <a:t>Corpo come segno: prodotto e allo stesso tempo generatore di discorso sociale</a:t>
            </a:r>
          </a:p>
          <a:p>
            <a:pPr eaLnBrk="1" hangingPunct="1"/>
            <a:endParaRPr lang="it-IT" altLang="it-IT"/>
          </a:p>
          <a:p>
            <a:pPr eaLnBrk="1" hangingPunct="1"/>
            <a:endParaRPr lang="it-IT" altLang="it-IT"/>
          </a:p>
          <a:p>
            <a:pPr eaLnBrk="1" hangingPunct="1"/>
            <a:endParaRPr lang="it-IT" altLang="it-IT"/>
          </a:p>
          <a:p>
            <a:pPr eaLnBrk="1" hangingPunct="1"/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27CE0FA-AC79-42F4-8046-8D5FD15C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9764843-ECC6-4B60-88C8-232D732D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4</a:t>
            </a:fld>
            <a:endParaRPr lang="it-IT" altLang="it-IT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0" name="Immagine 4" descr="Eva_Peron_Saluda_A_Su_Pueblo.jpg">
            <a:extLst>
              <a:ext uri="{FF2B5EF4-FFF2-40B4-BE49-F238E27FC236}">
                <a16:creationId xmlns:a16="http://schemas.microsoft.com/office/drawing/2014/main" id="{B6396666-4ED1-49CE-95EC-C16BD9FB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9900"/>
            <a:ext cx="4394200" cy="3289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Segnaposto contenuto 3" descr="Eva_Perón_-_Cadáver_momificado_con_Dr_Pedro_Ara-_1953-55.jpg">
            <a:extLst>
              <a:ext uri="{FF2B5EF4-FFF2-40B4-BE49-F238E27FC236}">
                <a16:creationId xmlns:a16="http://schemas.microsoft.com/office/drawing/2014/main" id="{488D980E-932E-42ED-8B23-94917823A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3822700"/>
            <a:ext cx="4394200" cy="2514600"/>
          </a:xfrm>
        </p:spPr>
      </p:pic>
      <p:sp>
        <p:nvSpPr>
          <p:cNvPr id="43010" name="Titolo 1">
            <a:extLst>
              <a:ext uri="{FF2B5EF4-FFF2-40B4-BE49-F238E27FC236}">
                <a16:creationId xmlns:a16="http://schemas.microsoft.com/office/drawing/2014/main" id="{0E819A42-AAD2-4763-9D88-380307FA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>
                <a:solidFill>
                  <a:srgbClr val="FFFFFF"/>
                </a:solidFill>
              </a:rPr>
              <a:t>Evita Peron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Immagine 4" descr="OTJW5.jpg">
            <a:extLst>
              <a:ext uri="{FF2B5EF4-FFF2-40B4-BE49-F238E27FC236}">
                <a16:creationId xmlns:a16="http://schemas.microsoft.com/office/drawing/2014/main" id="{D125834C-60F7-4C92-93C4-D93D1DC1C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54200"/>
            <a:ext cx="4775200" cy="4406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Segnaposto contenuto 3" descr="p03-small.jpg">
            <a:extLst>
              <a:ext uri="{FF2B5EF4-FFF2-40B4-BE49-F238E27FC236}">
                <a16:creationId xmlns:a16="http://schemas.microsoft.com/office/drawing/2014/main" id="{C3F2EA96-AB57-4FF6-AC13-409704B70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3700" y="1854200"/>
            <a:ext cx="3009900" cy="4406900"/>
          </a:xfrm>
        </p:spPr>
      </p:pic>
      <p:sp>
        <p:nvSpPr>
          <p:cNvPr id="44034" name="Titolo 1">
            <a:extLst>
              <a:ext uri="{FF2B5EF4-FFF2-40B4-BE49-F238E27FC236}">
                <a16:creationId xmlns:a16="http://schemas.microsoft.com/office/drawing/2014/main" id="{1130CC40-ACC9-45E4-8058-B573C0292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2271"/>
            <a:ext cx="78867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it-IT" sz="3500"/>
              <a:t>Cinema, moda e politica: </a:t>
            </a:r>
            <a:br>
              <a:rPr lang="en-US" altLang="it-IT" sz="3500"/>
            </a:br>
            <a:r>
              <a:rPr lang="en-US" altLang="it-IT" sz="3500"/>
              <a:t>Grace Kelly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Segnaposto contenuto 3" descr="michelle-obama-in-kenzo.jpg">
            <a:extLst>
              <a:ext uri="{FF2B5EF4-FFF2-40B4-BE49-F238E27FC236}">
                <a16:creationId xmlns:a16="http://schemas.microsoft.com/office/drawing/2014/main" id="{8D967AED-3EE0-4FBA-8322-A27EE5FB5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1752600"/>
            <a:ext cx="2476500" cy="4178300"/>
          </a:xfrm>
        </p:spPr>
      </p:pic>
      <p:pic>
        <p:nvPicPr>
          <p:cNvPr id="11268" name="Immagine 4" descr="michelle-obama-1024.jpg">
            <a:extLst>
              <a:ext uri="{FF2B5EF4-FFF2-40B4-BE49-F238E27FC236}">
                <a16:creationId xmlns:a16="http://schemas.microsoft.com/office/drawing/2014/main" id="{9558D0FC-9A35-45F5-9EC3-20C808F6E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752600"/>
            <a:ext cx="5600700" cy="4178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olo 1">
            <a:extLst>
              <a:ext uri="{FF2B5EF4-FFF2-40B4-BE49-F238E27FC236}">
                <a16:creationId xmlns:a16="http://schemas.microsoft.com/office/drawing/2014/main" id="{3D226C4B-FEF7-4916-864F-EE884426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it-IT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Michelle Obama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DFA0344F-47E2-47CE-9C48-652D21D6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it-IT" dirty="0"/>
              <a:t>Capelli bianchi (Christine </a:t>
            </a:r>
            <a:r>
              <a:rPr lang="it-IT" altLang="it-IT" dirty="0"/>
              <a:t>L</a:t>
            </a:r>
            <a:r>
              <a:rPr altLang="it-IT" dirty="0" err="1"/>
              <a:t>agarde</a:t>
            </a:r>
            <a:r>
              <a:rPr altLang="it-IT" dirty="0"/>
              <a:t>)</a:t>
            </a:r>
          </a:p>
        </p:txBody>
      </p:sp>
      <p:pic>
        <p:nvPicPr>
          <p:cNvPr id="13315" name="Segnaposto contenuto 3" descr="Lagarde,_Christine_(official_portrait_2011)_(cropped).jpg">
            <a:extLst>
              <a:ext uri="{FF2B5EF4-FFF2-40B4-BE49-F238E27FC236}">
                <a16:creationId xmlns:a16="http://schemas.microsoft.com/office/drawing/2014/main" id="{543CE644-D2F9-46F9-8074-6346C2EC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625600"/>
            <a:ext cx="3960812" cy="4608513"/>
          </a:xfrm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D8085C1-E609-4F41-A81E-8362AEC8A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19"/>
          <a:stretch/>
        </p:blipFill>
        <p:spPr>
          <a:xfrm>
            <a:off x="241300" y="557189"/>
            <a:ext cx="3207717" cy="5743616"/>
          </a:xfrm>
          <a:prstGeom prst="rect">
            <a:avLst/>
          </a:prstGeom>
        </p:spPr>
      </p:pic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64958DD-CC1D-BB4B-954E-5DE6742EF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247" r="17889" b="2"/>
          <a:stretch/>
        </p:blipFill>
        <p:spPr>
          <a:xfrm>
            <a:off x="3579393" y="557189"/>
            <a:ext cx="5323307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04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egnaposto contenuto 3" descr="claire-underwood_-I-dress-really-well.jpg">
            <a:extLst>
              <a:ext uri="{FF2B5EF4-FFF2-40B4-BE49-F238E27FC236}">
                <a16:creationId xmlns:a16="http://schemas.microsoft.com/office/drawing/2014/main" id="{A9A33B91-E0C0-4765-BD67-86D5CD07E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8037513" cy="4525962"/>
          </a:xfr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5">
            <a:extLst>
              <a:ext uri="{FF2B5EF4-FFF2-40B4-BE49-F238E27FC236}">
                <a16:creationId xmlns:a16="http://schemas.microsoft.com/office/drawing/2014/main" id="{0BBF05FD-4857-466C-90A9-4D3B525B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1. Il corpo del «re»</a:t>
            </a:r>
          </a:p>
        </p:txBody>
      </p:sp>
      <p:pic>
        <p:nvPicPr>
          <p:cNvPr id="6147" name="Segnaposto contenuto 9">
            <a:extLst>
              <a:ext uri="{FF2B5EF4-FFF2-40B4-BE49-F238E27FC236}">
                <a16:creationId xmlns:a16="http://schemas.microsoft.com/office/drawing/2014/main" id="{2319B78C-D7DF-4776-BA05-4AA4C056A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2565400"/>
            <a:ext cx="5111750" cy="2611438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2FCC693-98A0-478F-9A73-BF53E21D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96A28BF-1B5E-4ECC-AC4F-15E4A84C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26CF-A1BB-4C9F-BF50-61963A786AD4}" type="slidenum">
              <a:rPr lang="it-IT" altLang="it-IT" smtClean="0"/>
              <a:pPr/>
              <a:t>5</a:t>
            </a:fld>
            <a:endParaRPr lang="it-IT" alt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>
            <a:extLst>
              <a:ext uri="{FF2B5EF4-FFF2-40B4-BE49-F238E27FC236}">
                <a16:creationId xmlns:a16="http://schemas.microsoft.com/office/drawing/2014/main" id="{A7A9D494-54BC-4DCD-9EFE-86DB191D7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 due corpi del re</a:t>
            </a:r>
          </a:p>
        </p:txBody>
      </p:sp>
      <p:sp>
        <p:nvSpPr>
          <p:cNvPr id="7171" name="Segnaposto contenuto 2">
            <a:extLst>
              <a:ext uri="{FF2B5EF4-FFF2-40B4-BE49-F238E27FC236}">
                <a16:creationId xmlns:a16="http://schemas.microsoft.com/office/drawing/2014/main" id="{A45A2EEA-7215-47CE-BA6C-D786FD85F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Titolo di un saggio di E. Kantorowitz (1957), “studio di teologia politica medievale”</a:t>
            </a:r>
          </a:p>
          <a:p>
            <a:pPr eaLnBrk="1" hangingPunct="1"/>
            <a:r>
              <a:rPr lang="it-IT" altLang="it-IT"/>
              <a:t>Alle origini degli stati nazionali europei (sec. XVI) e del concetto di sovranità politica</a:t>
            </a:r>
          </a:p>
          <a:p>
            <a:pPr eaLnBrk="1" hangingPunct="1"/>
            <a:r>
              <a:rPr lang="it-IT" altLang="it-IT"/>
              <a:t>Il re ha un corpo naturale, biologico e un corpo simbolico immortale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5FA57EB-CB68-4B2E-950B-849841C1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D02BAD6-BCEC-4828-973D-297C980D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FEB4F795-6587-4A02-B2EA-B5E67BA1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Elisabetta I Tudor: «Astrea»</a:t>
            </a:r>
          </a:p>
        </p:txBody>
      </p:sp>
      <p:pic>
        <p:nvPicPr>
          <p:cNvPr id="8195" name="Segnaposto contenuto 3" descr="467elizabethi8.jpg">
            <a:extLst>
              <a:ext uri="{FF2B5EF4-FFF2-40B4-BE49-F238E27FC236}">
                <a16:creationId xmlns:a16="http://schemas.microsoft.com/office/drawing/2014/main" id="{5BB46925-06F7-4175-A67F-B4C7C674C1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557338"/>
            <a:ext cx="2879725" cy="4525962"/>
          </a:xfrm>
        </p:spPr>
      </p:pic>
      <p:pic>
        <p:nvPicPr>
          <p:cNvPr id="8196" name="Immagine 4" descr="BCS135_Yates.jpeg">
            <a:extLst>
              <a:ext uri="{FF2B5EF4-FFF2-40B4-BE49-F238E27FC236}">
                <a16:creationId xmlns:a16="http://schemas.microsoft.com/office/drawing/2014/main" id="{C044EA9C-F7E3-4F57-9AFB-301813C07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96975"/>
            <a:ext cx="37782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F0C51C8-E535-4C58-818A-C67508B2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7EB69F3-AFDD-4989-974E-AB7929AE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7</a:t>
            </a:fld>
            <a:endParaRPr lang="it-IT" alt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C01830C8-C615-45AF-868F-6737181C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Stile impero</a:t>
            </a:r>
          </a:p>
        </p:txBody>
      </p:sp>
      <p:pic>
        <p:nvPicPr>
          <p:cNvPr id="9219" name="Segnaposto contenuto 3" descr="2.jpg">
            <a:extLst>
              <a:ext uri="{FF2B5EF4-FFF2-40B4-BE49-F238E27FC236}">
                <a16:creationId xmlns:a16="http://schemas.microsoft.com/office/drawing/2014/main" id="{8AE9E599-8014-4207-8CB5-D6436B5919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429000"/>
            <a:ext cx="2047875" cy="3141663"/>
          </a:xfrm>
        </p:spPr>
      </p:pic>
      <p:pic>
        <p:nvPicPr>
          <p:cNvPr id="9220" name="Immagine 4" descr="10400002.jpg">
            <a:extLst>
              <a:ext uri="{FF2B5EF4-FFF2-40B4-BE49-F238E27FC236}">
                <a16:creationId xmlns:a16="http://schemas.microsoft.com/office/drawing/2014/main" id="{3EA42CF7-7212-44CC-98B4-34565191F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388937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magine 5" descr="maria luigia.jpg">
            <a:extLst>
              <a:ext uri="{FF2B5EF4-FFF2-40B4-BE49-F238E27FC236}">
                <a16:creationId xmlns:a16="http://schemas.microsoft.com/office/drawing/2014/main" id="{3BD008ED-E5A6-4173-B719-F5E2D0108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1989138"/>
            <a:ext cx="27638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D0ED14F-A660-4820-9046-27906062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5252213-626B-4EE0-8E5E-DA8331C1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351968D6-6F9F-4D40-AA5C-2F801708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Vittorianesimo</a:t>
            </a:r>
          </a:p>
        </p:txBody>
      </p:sp>
      <p:pic>
        <p:nvPicPr>
          <p:cNvPr id="10243" name="Segnaposto contenuto 3" descr="Victoria-sm.jpg">
            <a:extLst>
              <a:ext uri="{FF2B5EF4-FFF2-40B4-BE49-F238E27FC236}">
                <a16:creationId xmlns:a16="http://schemas.microsoft.com/office/drawing/2014/main" id="{270E1529-FEF6-4E75-BEEC-085A64999B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600200"/>
            <a:ext cx="3168650" cy="4525963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86126C0-6BA5-4D6E-96F6-74EFEE79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Sociologia delle culture 2020-21 - SSS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2697AE-F2F1-4D7F-B8C9-9A00706B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6C89-2E50-48EF-AC39-A9C0AAA54D72}" type="slidenum">
              <a:rPr lang="it-IT" altLang="it-IT" smtClean="0"/>
              <a:pPr/>
              <a:t>9</a:t>
            </a:fld>
            <a:endParaRPr lang="it-IT" alt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734</Words>
  <Application>Microsoft Office PowerPoint</Application>
  <PresentationFormat>Presentazione su schermo (4:3)</PresentationFormat>
  <Paragraphs>161</Paragraphs>
  <Slides>45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8" baseType="lpstr">
      <vt:lpstr>Arial</vt:lpstr>
      <vt:lpstr>Calibri</vt:lpstr>
      <vt:lpstr>Tema di Office</vt:lpstr>
      <vt:lpstr>3. Uso politico del corpo</vt:lpstr>
      <vt:lpstr>Corpo biologico e corpo semiotico</vt:lpstr>
      <vt:lpstr>I segni del corpo</vt:lpstr>
      <vt:lpstr>Duplice condizione del corpo</vt:lpstr>
      <vt:lpstr>1. Il corpo del «re»</vt:lpstr>
      <vt:lpstr>I due corpi del re</vt:lpstr>
      <vt:lpstr>Elisabetta I Tudor: «Astrea»</vt:lpstr>
      <vt:lpstr>Stile impero</vt:lpstr>
      <vt:lpstr>Vittorianesimo</vt:lpstr>
      <vt:lpstr>Maria Antonietta</vt:lpstr>
      <vt:lpstr>Il corpo mediale del leader</vt:lpstr>
      <vt:lpstr>La bandana di Berlusconi (2004)</vt:lpstr>
      <vt:lpstr>Uso politico della malattia: Trump e il covid 19</vt:lpstr>
      <vt:lpstr>Il corpo che soffre. La “kennedy”</vt:lpstr>
      <vt:lpstr>Morte</vt:lpstr>
      <vt:lpstr>Simboli:  il tailleur rosa di Jackie Kennedy</vt:lpstr>
      <vt:lpstr>Il sexgate Clinton/Lewinski</vt:lpstr>
      <vt:lpstr>Elisabetta II</vt:lpstr>
      <vt:lpstr>Diana, principessa postmoderna</vt:lpstr>
      <vt:lpstr>Presentazione standard di PowerPoint</vt:lpstr>
      <vt:lpstr>2. Uso del corpo come protesta</vt:lpstr>
      <vt:lpstr>Moda, corpo e rivoluzione</vt:lpstr>
      <vt:lpstr>Il corpo come protesta: Atene 2012</vt:lpstr>
      <vt:lpstr>Il rivoltoso sconosciuto di Piazza Tienanmen (1989)</vt:lpstr>
      <vt:lpstr>Baton Rouge 2016</vt:lpstr>
      <vt:lpstr>Jan Palach, Praga 1968</vt:lpstr>
      <vt:lpstr>Tommie Smith e John Carlos (e Peter Norman), Città del Messico 1968</vt:lpstr>
      <vt:lpstr>Olympia (Leni Riefenstahl 1938 sulle Olimpiadi di Berlino 1936)</vt:lpstr>
      <vt:lpstr>Jesse Owens, Berlino 1936</vt:lpstr>
      <vt:lpstr>Dignity: Martin Luther King</vt:lpstr>
      <vt:lpstr>La folla: flash mob</vt:lpstr>
      <vt:lpstr>Amina Tyler</vt:lpstr>
      <vt:lpstr>Femen</vt:lpstr>
      <vt:lpstr>Pussy Riot</vt:lpstr>
      <vt:lpstr>Radicali italiani:  sciopero della fame</vt:lpstr>
      <vt:lpstr>Kamikaze</vt:lpstr>
      <vt:lpstr>I corpi in piazza: Black Lives Matter 2020</vt:lpstr>
      <vt:lpstr>Presentazione standard di PowerPoint</vt:lpstr>
      <vt:lpstr>Presentazione standard di PowerPoint</vt:lpstr>
      <vt:lpstr>Evita Peron</vt:lpstr>
      <vt:lpstr>Cinema, moda e politica:  Grace Kelly</vt:lpstr>
      <vt:lpstr>Michelle Obama</vt:lpstr>
      <vt:lpstr>Capelli bianchi (Christine Lagarde)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Uso politico del corpo</dc:title>
  <dc:creator>Patrizia Calefato</dc:creator>
  <cp:lastModifiedBy>Patrizia Calefato</cp:lastModifiedBy>
  <cp:revision>3</cp:revision>
  <dcterms:created xsi:type="dcterms:W3CDTF">2020-10-20T17:18:19Z</dcterms:created>
  <dcterms:modified xsi:type="dcterms:W3CDTF">2020-10-21T17:08:31Z</dcterms:modified>
</cp:coreProperties>
</file>